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941" autoAdjust="0"/>
    <p:restoredTop sz="56553" autoAdjust="0"/>
  </p:normalViewPr>
  <p:slideViewPr>
    <p:cSldViewPr snapToGrid="0">
      <p:cViewPr varScale="1">
        <p:scale>
          <a:sx n="40" d="100"/>
          <a:sy n="40" d="100"/>
        </p:scale>
        <p:origin x="-178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D55E56-38DC-4803-A5EE-9768B3C89780}" type="datetimeFigureOut">
              <a:rPr lang="en-US" smtClean="0"/>
              <a:pPr/>
              <a:t>3/18/2021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3D00F5-15AA-49C6-9E4D-F588F1F8449D}" type="slidenum">
              <a:rPr lang="en-US" smtClean="0"/>
              <a:pPr/>
              <a:t>‹#›</a:t>
            </a:fld>
            <a:endParaRPr lang="en-US"/>
          </a:p>
        </p:txBody>
      </p:sp>
    </p:spTree>
    <p:extLst>
      <p:ext uri="{BB962C8B-B14F-4D97-AF65-F5344CB8AC3E}">
        <p14:creationId xmlns="" xmlns:p14="http://schemas.microsoft.com/office/powerpoint/2010/main" val="3460810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Batman's Year one comic by Frank Miller and David </a:t>
            </a:r>
            <a:r>
              <a:rPr lang="en-US" sz="2000" kern="1200" dirty="0" err="1" smtClean="0">
                <a:solidFill>
                  <a:schemeClr val="tx1"/>
                </a:solidFill>
                <a:effectLst/>
                <a:latin typeface="Times New Roman" panose="02020603050405020304" pitchFamily="18" charset="0"/>
                <a:ea typeface="+mn-ea"/>
                <a:cs typeface="Times New Roman" panose="02020603050405020304" pitchFamily="18" charset="0"/>
              </a:rPr>
              <a:t>Mazzucchelli</a:t>
            </a: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does something to Batman that was thought to be impossible. Frank Miller was the Batman comic story creator, and David </a:t>
            </a:r>
            <a:r>
              <a:rPr lang="en-US" sz="2000" kern="1200" dirty="0" err="1" smtClean="0">
                <a:solidFill>
                  <a:schemeClr val="tx1"/>
                </a:solidFill>
                <a:effectLst/>
                <a:latin typeface="Times New Roman" panose="02020603050405020304" pitchFamily="18" charset="0"/>
                <a:ea typeface="+mn-ea"/>
                <a:cs typeface="Times New Roman" panose="02020603050405020304" pitchFamily="18" charset="0"/>
              </a:rPr>
              <a:t>Mazzucchelli</a:t>
            </a: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illustrated the comic story that appeared in the Batman title in 1987. Miller seemed to have a radical idea of looking at Batman from the perspective of the early days. Miller pictures how a son of a traumatized son of a murdered parent becomes a rodent impersonating vigilante and split the narrative into two perspectives: Gordon becomes a hard-boiled hero. The latter has many things on his mind. On the other point of view, Miller gives Bruce the Batman, who everyone always wanted without ever knowing. </a:t>
            </a:r>
            <a:r>
              <a:rPr lang="en-US" sz="2000" kern="1200" dirty="0" err="1" smtClean="0">
                <a:solidFill>
                  <a:schemeClr val="tx1"/>
                </a:solidFill>
                <a:effectLst/>
                <a:latin typeface="Times New Roman" panose="02020603050405020304" pitchFamily="18" charset="0"/>
                <a:ea typeface="+mn-ea"/>
                <a:cs typeface="Times New Roman" panose="02020603050405020304" pitchFamily="18" charset="0"/>
              </a:rPr>
              <a:t>Mazzucchelli</a:t>
            </a: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compliment Miller's minimalistic narrative using his photorealistic. The Artist represents the unparalleled thematic depth using artistic qualities that give visuals about the vision of Miller. The speech box can be easily read and understood because of the sophisticated illustrations that command prolonged attention (</a:t>
            </a:r>
            <a:r>
              <a:rPr lang="en-US" sz="2000" kern="1200" dirty="0" err="1" smtClean="0">
                <a:solidFill>
                  <a:schemeClr val="tx1"/>
                </a:solidFill>
                <a:effectLst/>
                <a:latin typeface="Times New Roman" panose="02020603050405020304" pitchFamily="18" charset="0"/>
                <a:ea typeface="+mn-ea"/>
                <a:cs typeface="Times New Roman" panose="02020603050405020304" pitchFamily="18" charset="0"/>
              </a:rPr>
              <a:t>Spanakos</a:t>
            </a: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97).</a:t>
            </a:r>
            <a:endParaRPr lang="en-US" sz="2000" kern="1200" dirty="0">
              <a:solidFill>
                <a:schemeClr val="tx1"/>
              </a:solidFill>
              <a:effectLst/>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73D00F5-15AA-49C6-9E4D-F588F1F8449D}" type="slidenum">
              <a:rPr lang="en-US" smtClean="0"/>
              <a:pPr/>
              <a:t>2</a:t>
            </a:fld>
            <a:endParaRPr lang="en-US"/>
          </a:p>
        </p:txBody>
      </p:sp>
    </p:spTree>
    <p:extLst>
      <p:ext uri="{BB962C8B-B14F-4D97-AF65-F5344CB8AC3E}">
        <p14:creationId xmlns="" xmlns:p14="http://schemas.microsoft.com/office/powerpoint/2010/main" val="30832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At the beginning of the comic, the story recounts Batman's first years, a crime fighter and explores a police detective's life in Gotham. Following the origin of Batman, Bruce Wayne returns home. For nine years, Bruce had trained in martial arts, man-hunting, and science (</a:t>
            </a:r>
            <a:r>
              <a:rPr lang="en-US" sz="2000" kern="1200" dirty="0" err="1" smtClean="0">
                <a:solidFill>
                  <a:schemeClr val="tx1"/>
                </a:solidFill>
                <a:effectLst/>
                <a:latin typeface="Times New Roman" panose="02020603050405020304" pitchFamily="18" charset="0"/>
                <a:ea typeface="+mn-ea"/>
                <a:cs typeface="Times New Roman" panose="02020603050405020304" pitchFamily="18" charset="0"/>
              </a:rPr>
              <a:t>Markodimitrakis</a:t>
            </a: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1153). All in his life, Bruce has known violence since he was a child. He witnessed the death of his parent through a brutally cold and violent act. Therefore this act later contributes to what he is the story as the Batman James Gordon also moves from Chicago to Gotham city with his pregnant wife, and he pursues a career in law enforcement. Bruce and Gordon become acquitted of the violence and corruption in Gotham city.</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73D00F5-15AA-49C6-9E4D-F588F1F8449D}" type="slidenum">
              <a:rPr lang="en-US" smtClean="0"/>
              <a:pPr/>
              <a:t>3</a:t>
            </a:fld>
            <a:endParaRPr lang="en-US"/>
          </a:p>
        </p:txBody>
      </p:sp>
    </p:spTree>
    <p:extLst>
      <p:ext uri="{BB962C8B-B14F-4D97-AF65-F5344CB8AC3E}">
        <p14:creationId xmlns="" xmlns:p14="http://schemas.microsoft.com/office/powerpoint/2010/main" val="184571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Later inspired by their lives, both Bruce the Batman and Gordon the police returned to Gotham eventually their two lives intersect. Arguably they ultimately build an encounter and an alliance that seeks to conquer the underworld criminal in Gotham city. Bruce is obsessed with justice. On the other hand, Jim Gordon is fed being too honest with the wrong people. The two now learn how to fight back, and Gordon must either fight the corruption on his own or partner with the Gotham society's evildoers. Bruce, the mysterious Batman, starts to terrorize the evildoers' in Gotham from top to bottom. The heroic Gordon is assigned the Batman by his comrades' who describe Batman as hateful and fearful. While in the pursuit of the chase, Bruce and Gordon find much in common and strike friendship which marks the legend's start (</a:t>
            </a:r>
            <a:r>
              <a:rPr lang="en-US" sz="1200" kern="1200" dirty="0" err="1" smtClean="0">
                <a:solidFill>
                  <a:schemeClr val="tx1"/>
                </a:solidFill>
                <a:effectLst/>
                <a:latin typeface="+mn-lt"/>
                <a:ea typeface="+mn-ea"/>
                <a:cs typeface="+mn-cs"/>
              </a:rPr>
              <a:t>Markodimitrakis</a:t>
            </a:r>
            <a:r>
              <a:rPr lang="en-US" sz="1200" kern="1200" dirty="0" smtClean="0">
                <a:solidFill>
                  <a:schemeClr val="tx1"/>
                </a:solidFill>
                <a:effectLst/>
                <a:latin typeface="+mn-lt"/>
                <a:ea typeface="+mn-ea"/>
                <a:cs typeface="+mn-cs"/>
              </a:rPr>
              <a:t> 1157).</a:t>
            </a:r>
          </a:p>
          <a:p>
            <a:endParaRPr lang="en-US" dirty="0"/>
          </a:p>
        </p:txBody>
      </p:sp>
      <p:sp>
        <p:nvSpPr>
          <p:cNvPr id="4" name="Slide Number Placeholder 3"/>
          <p:cNvSpPr>
            <a:spLocks noGrp="1"/>
          </p:cNvSpPr>
          <p:nvPr>
            <p:ph type="sldNum" sz="quarter" idx="10"/>
          </p:nvPr>
        </p:nvSpPr>
        <p:spPr/>
        <p:txBody>
          <a:bodyPr/>
          <a:lstStyle/>
          <a:p>
            <a:fld id="{673D00F5-15AA-49C6-9E4D-F588F1F8449D}" type="slidenum">
              <a:rPr lang="en-US" smtClean="0"/>
              <a:pPr/>
              <a:t>4</a:t>
            </a:fld>
            <a:endParaRPr lang="en-US"/>
          </a:p>
        </p:txBody>
      </p:sp>
    </p:spTree>
    <p:extLst>
      <p:ext uri="{BB962C8B-B14F-4D97-AF65-F5344CB8AC3E}">
        <p14:creationId xmlns="" xmlns:p14="http://schemas.microsoft.com/office/powerpoint/2010/main" val="2656383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Being human means making our own decision and bear the consequences. Gordon is presented with internal conflicts regarding his conception of the world, and it's remained unsolved. Notably, Gordon is a cop in a city where top officials, including the mayor and the police commissioner, use cops as hired killers. At this point, Gordon has to decide between the corruptions and evils witnessed in Gotham society. While reflecting on Batman's actions and how he continues to save people in the city and kills the evil, Gordon is not afraid of deciding to fight back the evils in Gotham. It is the result consequences of actions engaged in that natter and not one title (Miller 71).</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73D00F5-15AA-49C6-9E4D-F588F1F8449D}" type="slidenum">
              <a:rPr lang="en-US" smtClean="0"/>
              <a:pPr/>
              <a:t>5</a:t>
            </a:fld>
            <a:endParaRPr lang="en-US"/>
          </a:p>
        </p:txBody>
      </p:sp>
    </p:spTree>
    <p:extLst>
      <p:ext uri="{BB962C8B-B14F-4D97-AF65-F5344CB8AC3E}">
        <p14:creationId xmlns="" xmlns:p14="http://schemas.microsoft.com/office/powerpoint/2010/main" val="1018325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Human is to collaborate, engage in conversations, and overcome struggles. Gordon and Bruce collaborate in the first place.  Notably, In his mission to clean up a city that likes being dirty, Bruce collaborates with Gordon, who is also tired of a cesspool of pimps, junkies, and corrupt cops in the city who are hired as killers. The two eventually build an alliance against the criminal in the other, and they win the struggle in the end. Notably, in the story, Batman is also conceptualized as human and not a hero. Despite being constrained by the large and inescapable world in which they live, both Bruce and Gordon still overcome a struggle.</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73D00F5-15AA-49C6-9E4D-F588F1F8449D}" type="slidenum">
              <a:rPr lang="en-US" smtClean="0"/>
              <a:pPr/>
              <a:t>6</a:t>
            </a:fld>
            <a:endParaRPr lang="en-US"/>
          </a:p>
        </p:txBody>
      </p:sp>
    </p:spTree>
    <p:extLst>
      <p:ext uri="{BB962C8B-B14F-4D97-AF65-F5344CB8AC3E}">
        <p14:creationId xmlns="" xmlns:p14="http://schemas.microsoft.com/office/powerpoint/2010/main" val="2546801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I find Miller's aspect removing Batman from his roots of a hero to a human being that is perfect and able to transcend societal and institutional constraints to fulfill a higher purpose very interesting part of the story. In a vile city, it is justifiable and necessary for Batman to use violent tactics and methods. Therefore is a city which is a cesspool of crime is reasonable and practical to subdue criminal be sue handing them to the police would turn out to be ineffective, they might bribe the cops and consequently escape justice, and in such a position, Batman has only one option to combat them violently. Batman is interesting because he is the mask for the world, and he is just a man with a sense of mission built with the emotional core of his story around it (</a:t>
            </a:r>
            <a:r>
              <a:rPr lang="en-US" sz="2000" kern="1200" dirty="0" err="1" smtClean="0">
                <a:solidFill>
                  <a:schemeClr val="tx1"/>
                </a:solidFill>
                <a:effectLst/>
                <a:latin typeface="Times New Roman" panose="02020603050405020304" pitchFamily="18" charset="0"/>
                <a:ea typeface="+mn-ea"/>
                <a:cs typeface="Times New Roman" panose="02020603050405020304" pitchFamily="18" charset="0"/>
              </a:rPr>
              <a:t>Markodimitrakis</a:t>
            </a:r>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1167).</a:t>
            </a:r>
          </a:p>
          <a:p>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a:t>
            </a:r>
          </a:p>
          <a:p>
            <a:r>
              <a:rPr lang="en-US" sz="2000" kern="1200" dirty="0" smtClean="0">
                <a:solidFill>
                  <a:schemeClr val="tx1"/>
                </a:solidFill>
                <a:effectLst/>
                <a:latin typeface="Times New Roman" panose="02020603050405020304" pitchFamily="18" charset="0"/>
                <a:ea typeface="+mn-ea"/>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673D00F5-15AA-49C6-9E4D-F588F1F8449D}" type="slidenum">
              <a:rPr lang="en-US" smtClean="0"/>
              <a:pPr/>
              <a:t>7</a:t>
            </a:fld>
            <a:endParaRPr lang="en-US"/>
          </a:p>
        </p:txBody>
      </p:sp>
    </p:spTree>
    <p:extLst>
      <p:ext uri="{BB962C8B-B14F-4D97-AF65-F5344CB8AC3E}">
        <p14:creationId xmlns="" xmlns:p14="http://schemas.microsoft.com/office/powerpoint/2010/main" val="1232953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1644208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126978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3152179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359772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4167887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3004936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1829029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4067622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40863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A748F-AC3B-41CB-B5F9-FFD610664B0B}" type="datetimeFigureOut">
              <a:rPr lang="en-US" smtClean="0"/>
              <a:pPr/>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3814221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3A748F-AC3B-41CB-B5F9-FFD610664B0B}" type="datetimeFigureOut">
              <a:rPr lang="en-US" smtClean="0"/>
              <a:pPr/>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395433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3A748F-AC3B-41CB-B5F9-FFD610664B0B}" type="datetimeFigureOut">
              <a:rPr lang="en-US" smtClean="0"/>
              <a:pPr/>
              <a:t>3/18/2021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23259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A3A748F-AC3B-41CB-B5F9-FFD610664B0B}" type="datetimeFigureOut">
              <a:rPr lang="en-US" smtClean="0"/>
              <a:pPr/>
              <a:t>3/18/2021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12696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A748F-AC3B-41CB-B5F9-FFD610664B0B}" type="datetimeFigureOut">
              <a:rPr lang="en-US" smtClean="0"/>
              <a:pPr/>
              <a:t>3/18/2021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4272646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A748F-AC3B-41CB-B5F9-FFD610664B0B}" type="datetimeFigureOut">
              <a:rPr lang="en-US" smtClean="0"/>
              <a:pPr/>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1427218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A748F-AC3B-41CB-B5F9-FFD610664B0B}" type="datetimeFigureOut">
              <a:rPr lang="en-US" smtClean="0"/>
              <a:pPr/>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1659189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3A748F-AC3B-41CB-B5F9-FFD610664B0B}" type="datetimeFigureOut">
              <a:rPr lang="en-US" smtClean="0"/>
              <a:pPr/>
              <a:t>3/18/2021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96E08A-22AA-4BAA-8C70-12369F18E3E4}" type="slidenum">
              <a:rPr lang="en-US" smtClean="0"/>
              <a:pPr/>
              <a:t>‹#›</a:t>
            </a:fld>
            <a:endParaRPr lang="en-US"/>
          </a:p>
        </p:txBody>
      </p:sp>
    </p:spTree>
    <p:extLst>
      <p:ext uri="{BB962C8B-B14F-4D97-AF65-F5344CB8AC3E}">
        <p14:creationId xmlns="" xmlns:p14="http://schemas.microsoft.com/office/powerpoint/2010/main" val="3128986848"/>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571500"/>
            <a:ext cx="7766936" cy="2953556"/>
          </a:xfrm>
        </p:spPr>
        <p:txBody>
          <a:bodyPr>
            <a:normAutofit/>
          </a:bodyPr>
          <a:lstStyle/>
          <a:p>
            <a:pPr algn="ctr"/>
            <a:r>
              <a:rPr lang="en-US" dirty="0"/>
              <a:t>Batman's Year </a:t>
            </a:r>
            <a:r>
              <a:rPr lang="en-US" dirty="0" smtClean="0"/>
              <a:t>One Comic</a:t>
            </a:r>
            <a:r>
              <a:rPr lang="en-US" dirty="0"/>
              <a:t/>
            </a:r>
            <a:br>
              <a:rPr lang="en-US" dirty="0"/>
            </a:br>
            <a:endParaRPr lang="en-US" dirty="0"/>
          </a:p>
        </p:txBody>
      </p:sp>
    </p:spTree>
    <p:extLst>
      <p:ext uri="{BB962C8B-B14F-4D97-AF65-F5344CB8AC3E}">
        <p14:creationId xmlns="" xmlns:p14="http://schemas.microsoft.com/office/powerpoint/2010/main" val="2559289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
            <a:ext cx="9144000" cy="2171700"/>
          </a:xfrm>
        </p:spPr>
        <p:txBody>
          <a:bodyPr>
            <a:normAutofit/>
          </a:bodyPr>
          <a:lstStyle/>
          <a:p>
            <a:pPr algn="ctr"/>
            <a:r>
              <a:rPr lang="en-US" dirty="0">
                <a:latin typeface="Times New Roman" panose="02020603050405020304" pitchFamily="18" charset="0"/>
                <a:cs typeface="Times New Roman" panose="02020603050405020304" pitchFamily="18" charset="0"/>
              </a:rPr>
              <a:t>The story's </a:t>
            </a:r>
            <a:r>
              <a:rPr lang="en-US" dirty="0" smtClean="0">
                <a:latin typeface="Times New Roman" panose="02020603050405020304" pitchFamily="18" charset="0"/>
                <a:cs typeface="Times New Roman" panose="02020603050405020304" pitchFamily="18" charset="0"/>
              </a:rPr>
              <a:t>Author </a:t>
            </a:r>
            <a:r>
              <a:rPr lang="en-US" dirty="0">
                <a:latin typeface="Times New Roman" panose="02020603050405020304" pitchFamily="18" charset="0"/>
                <a:cs typeface="Times New Roman" panose="02020603050405020304" pitchFamily="18" charset="0"/>
              </a:rPr>
              <a:t>and Artist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40218" y="1842035"/>
            <a:ext cx="10325100" cy="3771900"/>
          </a:xfrm>
        </p:spPr>
        <p:txBody>
          <a:bodyPr>
            <a:noAutofit/>
          </a:bodyPr>
          <a:lstStyle/>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Frank Miller was the Batman comic story creator, and David </a:t>
            </a:r>
            <a:r>
              <a:rPr lang="en-US" sz="2800" dirty="0" err="1">
                <a:latin typeface="Times New Roman" panose="02020603050405020304" pitchFamily="18" charset="0"/>
                <a:cs typeface="Times New Roman" panose="02020603050405020304" pitchFamily="18" charset="0"/>
              </a:rPr>
              <a:t>Mazzucchelli</a:t>
            </a:r>
            <a:r>
              <a:rPr lang="en-US" sz="2800" dirty="0">
                <a:latin typeface="Times New Roman" panose="02020603050405020304" pitchFamily="18" charset="0"/>
                <a:cs typeface="Times New Roman" panose="02020603050405020304" pitchFamily="18" charset="0"/>
              </a:rPr>
              <a:t> illustrated the Batman title's comic story in 1987 (</a:t>
            </a:r>
            <a:r>
              <a:rPr lang="en-US" sz="2800" dirty="0" err="1">
                <a:latin typeface="Times New Roman" panose="02020603050405020304" pitchFamily="18" charset="0"/>
                <a:cs typeface="Times New Roman" panose="02020603050405020304" pitchFamily="18" charset="0"/>
              </a:rPr>
              <a:t>Spanakos</a:t>
            </a:r>
            <a:r>
              <a:rPr lang="en-US" sz="2800" dirty="0">
                <a:latin typeface="Times New Roman" panose="02020603050405020304" pitchFamily="18" charset="0"/>
                <a:cs typeface="Times New Roman" panose="02020603050405020304" pitchFamily="18" charset="0"/>
              </a:rPr>
              <a:t> 91).</a:t>
            </a:r>
          </a:p>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Miller is the creator of the narrative that takes Batman to his roots and creates cynical fiction and crime.</a:t>
            </a:r>
          </a:p>
          <a:p>
            <a:pPr marL="457200" indent="-457200" algn="l">
              <a:buFont typeface="Wingdings" panose="05000000000000000000" pitchFamily="2" charset="2"/>
              <a:buChar char="Ø"/>
            </a:pPr>
            <a:r>
              <a:rPr lang="en-US" sz="2800" dirty="0" err="1">
                <a:latin typeface="Times New Roman" panose="02020603050405020304" pitchFamily="18" charset="0"/>
                <a:cs typeface="Times New Roman" panose="02020603050405020304" pitchFamily="18" charset="0"/>
              </a:rPr>
              <a:t>Mazzucchelli</a:t>
            </a:r>
            <a:r>
              <a:rPr lang="en-US" sz="2800" dirty="0">
                <a:latin typeface="Times New Roman" panose="02020603050405020304" pitchFamily="18" charset="0"/>
                <a:cs typeface="Times New Roman" panose="02020603050405020304" pitchFamily="18" charset="0"/>
              </a:rPr>
              <a:t> steps out to compliment Miller's minimalistic narrative using his photorealistic artwork and brings Miller's vision into phenomenal artworks.</a:t>
            </a:r>
          </a:p>
          <a:p>
            <a:pPr marL="457200" indent="-457200" algn="l">
              <a:buFont typeface="Wingdings" panose="05000000000000000000" pitchFamily="2" charset="2"/>
              <a:buChar char="Ø"/>
            </a:pPr>
            <a:endParaRPr lang="en-US" sz="2800" dirty="0"/>
          </a:p>
        </p:txBody>
      </p:sp>
    </p:spTree>
    <p:extLst>
      <p:ext uri="{BB962C8B-B14F-4D97-AF65-F5344CB8AC3E}">
        <p14:creationId xmlns="" xmlns:p14="http://schemas.microsoft.com/office/powerpoint/2010/main" val="45403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5860" y="0"/>
            <a:ext cx="9502140" cy="1600200"/>
          </a:xfrm>
        </p:spPr>
        <p:txBody>
          <a:bodyPr/>
          <a:lstStyle/>
          <a:p>
            <a:pPr algn="ctr"/>
            <a:r>
              <a:rPr lang="en-US" dirty="0">
                <a:latin typeface="Times New Roman" panose="02020603050405020304" pitchFamily="18" charset="0"/>
                <a:cs typeface="Times New Roman" panose="02020603050405020304" pitchFamily="18" charset="0"/>
              </a:rPr>
              <a:t>Summary of the Story</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65860" y="1828800"/>
            <a:ext cx="10515600" cy="4069080"/>
          </a:xfrm>
        </p:spPr>
        <p:txBody>
          <a:bodyPr>
            <a:noAutofit/>
          </a:bodyPr>
          <a:lstStyle/>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story recounts Batman's first years, a crime fighter and explores a police detective's life in Gotham.</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Bruce Wayne returns home. For nine years, Bruce had trained in martial arts, man-hunting, and science (</a:t>
            </a:r>
            <a:r>
              <a:rPr lang="en-US" sz="2800" dirty="0" err="1">
                <a:latin typeface="Times New Roman" panose="02020603050405020304" pitchFamily="18" charset="0"/>
                <a:cs typeface="Times New Roman" panose="02020603050405020304" pitchFamily="18" charset="0"/>
              </a:rPr>
              <a:t>Markodimitrakis</a:t>
            </a:r>
            <a:r>
              <a:rPr lang="en-US" sz="2800" dirty="0">
                <a:latin typeface="Times New Roman" panose="02020603050405020304" pitchFamily="18" charset="0"/>
                <a:cs typeface="Times New Roman" panose="02020603050405020304" pitchFamily="18" charset="0"/>
              </a:rPr>
              <a:t> 1153).</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James Gordon also moves from Chicago to Gotham city with his pregnant wife, and he pursues a career in law enforcement.</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Bruce and Gordon become acquitted of the violence and corruption in Gotham city.</a:t>
            </a:r>
          </a:p>
          <a:p>
            <a:pPr marL="285750" indent="-285750" algn="l">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328504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9947" y="164254"/>
            <a:ext cx="7766936" cy="1646302"/>
          </a:xfrm>
        </p:spPr>
        <p:txBody>
          <a:bodyPr/>
          <a:lstStyle/>
          <a:p>
            <a:pPr algn="ctr"/>
            <a:r>
              <a:rPr lang="en-US" dirty="0">
                <a:latin typeface="Times New Roman" panose="02020603050405020304" pitchFamily="18" charset="0"/>
                <a:cs typeface="Times New Roman" panose="02020603050405020304" pitchFamily="18" charset="0"/>
              </a:rPr>
              <a:t>Summary of the Story</a:t>
            </a:r>
            <a:r>
              <a:rPr lang="en-US" dirty="0"/>
              <a:t/>
            </a:r>
            <a:br>
              <a:rPr lang="en-US" dirty="0"/>
            </a:br>
            <a:endParaRPr lang="en-US" dirty="0"/>
          </a:p>
        </p:txBody>
      </p:sp>
      <p:sp>
        <p:nvSpPr>
          <p:cNvPr id="3" name="Subtitle 2"/>
          <p:cNvSpPr>
            <a:spLocks noGrp="1"/>
          </p:cNvSpPr>
          <p:nvPr>
            <p:ph type="subTitle" idx="1"/>
          </p:nvPr>
        </p:nvSpPr>
        <p:spPr>
          <a:xfrm>
            <a:off x="1042737" y="1339114"/>
            <a:ext cx="9144000" cy="4229100"/>
          </a:xfrm>
        </p:spPr>
        <p:txBody>
          <a:bodyPr>
            <a:normAutofit fontScale="92500" lnSpcReduction="10000"/>
          </a:bodyPr>
          <a:lstStyle/>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Bruce is obsessed with justice, and he engages in a series of killing to save innocent civilians and punish criminals.</a:t>
            </a:r>
          </a:p>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Jim Gordon is fed being too honest with the wrong people and encounters painful lessons about the street's corruption and the police department.</a:t>
            </a:r>
          </a:p>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Bruce starts to terrorize the evildoers' in Gotham, and the heroic Gordon is assigned to chase the Batman</a:t>
            </a:r>
          </a:p>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Bruce and the two find much in common and build an alliance that seeks to conquer the underworld criminal in Gotham city (</a:t>
            </a:r>
            <a:r>
              <a:rPr lang="en-US" sz="2800" dirty="0" err="1">
                <a:latin typeface="Times New Roman" panose="02020603050405020304" pitchFamily="18" charset="0"/>
                <a:cs typeface="Times New Roman" panose="02020603050405020304" pitchFamily="18" charset="0"/>
              </a:rPr>
              <a:t>Markodimitrakis</a:t>
            </a:r>
            <a:r>
              <a:rPr lang="en-US" sz="2800" dirty="0">
                <a:latin typeface="Times New Roman" panose="02020603050405020304" pitchFamily="18" charset="0"/>
                <a:cs typeface="Times New Roman" panose="02020603050405020304" pitchFamily="18" charset="0"/>
              </a:rPr>
              <a:t> 1159).</a:t>
            </a:r>
          </a:p>
          <a:p>
            <a:endParaRPr lang="en-US" dirty="0"/>
          </a:p>
        </p:txBody>
      </p:sp>
    </p:spTree>
    <p:extLst>
      <p:ext uri="{BB962C8B-B14F-4D97-AF65-F5344CB8AC3E}">
        <p14:creationId xmlns="" xmlns:p14="http://schemas.microsoft.com/office/powerpoint/2010/main" val="49986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9240" y="228600"/>
            <a:ext cx="8473440" cy="1691640"/>
          </a:xfrm>
        </p:spPr>
        <p:txBody>
          <a:bodyPr>
            <a:noAutofit/>
          </a:bodyPr>
          <a:lstStyle/>
          <a:p>
            <a:pPr algn="ctr"/>
            <a:r>
              <a:rPr lang="en-US" dirty="0">
                <a:latin typeface="Times New Roman" panose="02020603050405020304" pitchFamily="18" charset="0"/>
                <a:cs typeface="Times New Roman" panose="02020603050405020304" pitchFamily="18" charset="0"/>
              </a:rPr>
              <a:t>What it Means to be Human</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31770" y="1413710"/>
            <a:ext cx="9144000" cy="5052060"/>
          </a:xfrm>
        </p:spPr>
        <p:txBody>
          <a:bodyPr/>
          <a:lstStyle/>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Being human means making our own decision and bear the consequences.</a:t>
            </a:r>
          </a:p>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Gordon is presented with internal conflicts regarding his conception of the world, and he has to make a decision.</a:t>
            </a:r>
          </a:p>
          <a:p>
            <a:pPr marL="457200" indent="-4572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Gordon is not afraid of deciding to fight back the evils in Gotham (Miller 71</a:t>
            </a:r>
          </a:p>
          <a:p>
            <a:endParaRPr lang="en-US" dirty="0"/>
          </a:p>
        </p:txBody>
      </p:sp>
    </p:spTree>
    <p:extLst>
      <p:ext uri="{BB962C8B-B14F-4D97-AF65-F5344CB8AC3E}">
        <p14:creationId xmlns="" xmlns:p14="http://schemas.microsoft.com/office/powerpoint/2010/main" val="791646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6523"/>
            <a:ext cx="9144000" cy="1826577"/>
          </a:xfrm>
        </p:spPr>
        <p:txBody>
          <a:bodyPr>
            <a:normAutofit/>
          </a:bodyPr>
          <a:lstStyle/>
          <a:p>
            <a:pPr algn="ctr"/>
            <a:r>
              <a:rPr lang="en-US" dirty="0">
                <a:latin typeface="Times New Roman" panose="02020603050405020304" pitchFamily="18" charset="0"/>
                <a:cs typeface="Times New Roman" panose="02020603050405020304" pitchFamily="18" charset="0"/>
              </a:rPr>
              <a:t>What it Means to be Human</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51810" y="1678405"/>
            <a:ext cx="9144000" cy="4503420"/>
          </a:xfrm>
        </p:spPr>
        <p:txBody>
          <a:bodyPr>
            <a:normAutofit/>
          </a:bodyPr>
          <a:lstStyle/>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Humans collaborate with others, engage in conversation, and overcome struggles.</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Gordon and Bruce collaborate in the first place. In his mission to clean up a city that likes being dirty</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two eventually build an alliance against the criminals in Gotham, and they win the struggle in the end.</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Miller conceptualizes Batman to engage on the human question.</a:t>
            </a:r>
          </a:p>
          <a:p>
            <a:endParaRPr lang="en-US" dirty="0"/>
          </a:p>
        </p:txBody>
      </p:sp>
    </p:spTree>
    <p:extLst>
      <p:ext uri="{BB962C8B-B14F-4D97-AF65-F5344CB8AC3E}">
        <p14:creationId xmlns="" xmlns:p14="http://schemas.microsoft.com/office/powerpoint/2010/main" val="898689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7181"/>
            <a:ext cx="9144000" cy="1737359"/>
          </a:xfrm>
        </p:spPr>
        <p:txBody>
          <a:bodyPr>
            <a:noAutofit/>
          </a:bodyPr>
          <a:lstStyle/>
          <a:p>
            <a:pPr algn="ctr"/>
            <a:r>
              <a:rPr lang="en-US" dirty="0">
                <a:latin typeface="Times New Roman" panose="02020603050405020304" pitchFamily="18" charset="0"/>
                <a:cs typeface="Times New Roman" panose="02020603050405020304" pitchFamily="18" charset="0"/>
              </a:rPr>
              <a:t>Interesting about the Story</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235242" y="1965108"/>
            <a:ext cx="9144000" cy="3919537"/>
          </a:xfrm>
        </p:spPr>
        <p:txBody>
          <a:bodyPr>
            <a:noAutofit/>
          </a:bodyPr>
          <a:lstStyle/>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Miller's aspect removing Batman from his roots of a hero to a human is interesting.</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Interestingly the violent acts of Bruce are relatable and understandable as he hey save innocent civilians and punishes criminals.</a:t>
            </a:r>
          </a:p>
          <a:p>
            <a:pPr marL="285750" indent="-28575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justifiable and necessary for Batman to use violent tactics and methods as the only option available in a vile city (</a:t>
            </a:r>
            <a:r>
              <a:rPr lang="en-US" sz="2800" dirty="0" err="1">
                <a:latin typeface="Times New Roman" panose="02020603050405020304" pitchFamily="18" charset="0"/>
                <a:cs typeface="Times New Roman" panose="02020603050405020304" pitchFamily="18" charset="0"/>
              </a:rPr>
              <a:t>Markodimitrakis</a:t>
            </a:r>
            <a:r>
              <a:rPr lang="en-US" sz="2800" dirty="0">
                <a:latin typeface="Times New Roman" panose="02020603050405020304" pitchFamily="18" charset="0"/>
                <a:cs typeface="Times New Roman" panose="02020603050405020304" pitchFamily="18" charset="0"/>
              </a:rPr>
              <a:t> 1167).</a:t>
            </a:r>
          </a:p>
          <a:p>
            <a:pPr marL="285750" indent="-285750" algn="l">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097955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5840" y="-2"/>
            <a:ext cx="8656320" cy="1485902"/>
          </a:xfrm>
        </p:spPr>
        <p:txBody>
          <a:bodyPr>
            <a:noAutofit/>
          </a:bodyPr>
          <a:lstStyle/>
          <a:p>
            <a:pPr algn="ctr"/>
            <a:r>
              <a:rPr lang="en-US" dirty="0">
                <a:latin typeface="Times New Roman" panose="02020603050405020304" pitchFamily="18" charset="0"/>
                <a:cs typeface="Times New Roman" panose="02020603050405020304" pitchFamily="18" charset="0"/>
              </a:rPr>
              <a:t>Works cited</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1280159"/>
            <a:ext cx="12192000" cy="6220143"/>
          </a:xfrm>
        </p:spPr>
        <p:txBody>
          <a:bodyPr>
            <a:noAutofit/>
          </a:bodyPr>
          <a:lstStyle/>
          <a:p>
            <a:pPr algn="l">
              <a:lnSpc>
                <a:spcPct val="150000"/>
              </a:lnSpc>
            </a:pPr>
            <a:r>
              <a:rPr lang="en-US" sz="2800" dirty="0" err="1">
                <a:latin typeface="Times New Roman" panose="02020603050405020304" pitchFamily="18" charset="0"/>
                <a:cs typeface="Times New Roman" panose="02020603050405020304" pitchFamily="18" charset="0"/>
              </a:rPr>
              <a:t>Markodimitrakis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Michail-Chrysovalantis</a:t>
            </a:r>
            <a:r>
              <a:rPr lang="en-US" sz="2800" dirty="0">
                <a:latin typeface="Times New Roman" panose="02020603050405020304" pitchFamily="18" charset="0"/>
                <a:cs typeface="Times New Roman" panose="02020603050405020304" pitchFamily="18" charset="0"/>
              </a:rPr>
              <a:t>. "The New Batman." </a:t>
            </a:r>
            <a:r>
              <a:rPr lang="en-US" sz="2800" i="1" dirty="0">
                <a:latin typeface="Times New Roman" panose="02020603050405020304" pitchFamily="18" charset="0"/>
                <a:cs typeface="Times New Roman" panose="02020603050405020304" pitchFamily="18" charset="0"/>
              </a:rPr>
              <a:t>The Palgrave Handbook of Contemporary Gothic</a:t>
            </a:r>
            <a:r>
              <a:rPr lang="en-US" sz="2800" dirty="0">
                <a:latin typeface="Times New Roman" panose="02020603050405020304" pitchFamily="18" charset="0"/>
                <a:cs typeface="Times New Roman" panose="02020603050405020304" pitchFamily="18" charset="0"/>
              </a:rPr>
              <a:t>. Palgrave Macmillan, Cham, 2020. 1153-1167.</a:t>
            </a:r>
          </a:p>
          <a:p>
            <a:pPr algn="l">
              <a:lnSpc>
                <a:spcPct val="150000"/>
              </a:lnSpc>
            </a:pPr>
            <a:r>
              <a:rPr lang="en-US" sz="2800" dirty="0">
                <a:latin typeface="Times New Roman" panose="02020603050405020304" pitchFamily="18" charset="0"/>
                <a:cs typeface="Times New Roman" panose="02020603050405020304" pitchFamily="18" charset="0"/>
              </a:rPr>
              <a:t>Miller, F., </a:t>
            </a:r>
            <a:r>
              <a:rPr lang="en-US" sz="2800" dirty="0" err="1">
                <a:latin typeface="Times New Roman" panose="02020603050405020304" pitchFamily="18" charset="0"/>
                <a:cs typeface="Times New Roman" panose="02020603050405020304" pitchFamily="18" charset="0"/>
              </a:rPr>
              <a:t>Mazzucchelli</a:t>
            </a:r>
            <a:r>
              <a:rPr lang="en-US" sz="2800" dirty="0">
                <a:latin typeface="Times New Roman" panose="02020603050405020304" pitchFamily="18" charset="0"/>
                <a:cs typeface="Times New Roman" panose="02020603050405020304" pitchFamily="18" charset="0"/>
              </a:rPr>
              <a:t>, D., Lewis, R., &amp; Klein, T. (2005). </a:t>
            </a:r>
            <a:r>
              <a:rPr lang="en-US" sz="2800" i="1" dirty="0">
                <a:latin typeface="Times New Roman" panose="02020603050405020304" pitchFamily="18" charset="0"/>
                <a:cs typeface="Times New Roman" panose="02020603050405020304" pitchFamily="18" charset="0"/>
              </a:rPr>
              <a:t>Batman: year one</a:t>
            </a:r>
            <a:r>
              <a:rPr lang="en-US" sz="2800" dirty="0">
                <a:latin typeface="Times New Roman" panose="02020603050405020304" pitchFamily="18" charset="0"/>
                <a:cs typeface="Times New Roman" panose="02020603050405020304" pitchFamily="18" charset="0"/>
              </a:rPr>
              <a:t>. New York, NY: DC comics.</a:t>
            </a:r>
          </a:p>
          <a:p>
            <a:pPr algn="l">
              <a:lnSpc>
                <a:spcPct val="150000"/>
              </a:lnSpc>
            </a:pPr>
            <a:r>
              <a:rPr lang="en-US" sz="2800" dirty="0" err="1">
                <a:latin typeface="Times New Roman" panose="02020603050405020304" pitchFamily="18" charset="0"/>
                <a:cs typeface="Times New Roman" panose="02020603050405020304" pitchFamily="18" charset="0"/>
              </a:rPr>
              <a:t>Spanakos</a:t>
            </a:r>
            <a:r>
              <a:rPr lang="en-US" sz="2800" dirty="0">
                <a:latin typeface="Times New Roman" panose="02020603050405020304" pitchFamily="18" charset="0"/>
                <a:cs typeface="Times New Roman" panose="02020603050405020304" pitchFamily="18" charset="0"/>
              </a:rPr>
              <a:t>, Anthony </a:t>
            </a:r>
            <a:r>
              <a:rPr lang="en-US" sz="2800" dirty="0" err="1">
                <a:latin typeface="Times New Roman" panose="02020603050405020304" pitchFamily="18" charset="0"/>
                <a:cs typeface="Times New Roman" panose="02020603050405020304" pitchFamily="18" charset="0"/>
              </a:rPr>
              <a:t>Petros</a:t>
            </a:r>
            <a:r>
              <a:rPr lang="en-US" sz="2800" dirty="0">
                <a:latin typeface="Times New Roman" panose="02020603050405020304" pitchFamily="18" charset="0"/>
                <a:cs typeface="Times New Roman" panose="02020603050405020304" pitchFamily="18" charset="0"/>
              </a:rPr>
              <a:t>. "The Dark Prince of the Republic: Machiavelli, Batman, and Gotham City." </a:t>
            </a:r>
            <a:r>
              <a:rPr lang="en-US" sz="2800" i="1" dirty="0">
                <a:latin typeface="Times New Roman" panose="02020603050405020304" pitchFamily="18" charset="0"/>
                <a:cs typeface="Times New Roman" panose="02020603050405020304" pitchFamily="18" charset="0"/>
              </a:rPr>
              <a:t>Politics in Gotham</a:t>
            </a:r>
            <a:r>
              <a:rPr lang="en-US" sz="2800" dirty="0">
                <a:latin typeface="Times New Roman" panose="02020603050405020304" pitchFamily="18" charset="0"/>
                <a:cs typeface="Times New Roman" panose="02020603050405020304" pitchFamily="18" charset="0"/>
              </a:rPr>
              <a:t>. Palgrave Macmillan, Cham, 2019. 91-105.</a:t>
            </a:r>
          </a:p>
          <a:p>
            <a:pPr algn="l">
              <a:lnSpc>
                <a:spcPct val="150000"/>
              </a:lnSpc>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9944383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TotalTime>
  <Words>1344</Words>
  <Application>Microsoft Office PowerPoint</Application>
  <PresentationFormat>Custom</PresentationFormat>
  <Paragraphs>46</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Facet</vt:lpstr>
      <vt:lpstr>Batman's Year One Comic </vt:lpstr>
      <vt:lpstr>The story's Author and Artist </vt:lpstr>
      <vt:lpstr>Summary of the Story </vt:lpstr>
      <vt:lpstr>Summary of the Story </vt:lpstr>
      <vt:lpstr>What it Means to be Human </vt:lpstr>
      <vt:lpstr>What it Means to be Human </vt:lpstr>
      <vt:lpstr>Interesting about the Story </vt:lpstr>
      <vt:lpstr>Works cited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Batman's Year One Comic</dc:title>
  <dc:creator>Microsoft</dc:creator>
  <cp:lastModifiedBy>Kevin</cp:lastModifiedBy>
  <cp:revision>8</cp:revision>
  <dcterms:created xsi:type="dcterms:W3CDTF">2021-03-17T08:52:07Z</dcterms:created>
  <dcterms:modified xsi:type="dcterms:W3CDTF">2021-03-17T22:02:18Z</dcterms:modified>
</cp:coreProperties>
</file>